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9760331-9B73-4944-82C7-FAF48095AA2A}">
  <a:tblStyle styleId="{E9760331-9B73-4944-82C7-FAF48095AA2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5C3578C-C6C6-41FC-A8FF-80EB22D20904}"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90bd73e5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90bd73e5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39de1b9a4a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39de1b9a4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8c378fd0b8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8c378fd0b8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8c378fd0b8_0_1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8c378fd0b8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This question is Weighted Multiple Choice (WMC).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536446" y="22865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536400" y="573900"/>
            <a:ext cx="6786600" cy="30372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Inter"/>
                <a:ea typeface="Inter"/>
                <a:cs typeface="Inter"/>
                <a:sym typeface="Inter"/>
              </a:rPr>
              <a:t>Historical Context:</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In 1803, President Thomas Jefferson purchased the Louisiana territory from France, doubling the size of the United States. Throughout the 19th century, the United States continued to expand westward. Of the current 50 states, 29 entered the Union in the 1800s. Before these states were inhabited by white settlers, however, American Indians lived there. The president most associated with Indian-settler relations is Andrew Jackson. In 1830, he signed the Indian Removal Act, which justified removing American Indians from their homelands and forcibly relocating them west in order for America’s white population to settle in those lands.</a:t>
            </a:r>
            <a:endParaRPr b="1" sz="1500">
              <a:solidFill>
                <a:schemeClr val="dk1"/>
              </a:solidFill>
              <a:latin typeface="Inter"/>
              <a:ea typeface="Inter"/>
              <a:cs typeface="Inter"/>
              <a:sym typeface="Inter"/>
            </a:endParaRPr>
          </a:p>
        </p:txBody>
      </p:sp>
      <p:graphicFrame>
        <p:nvGraphicFramePr>
          <p:cNvPr id="71" name="Google Shape;71;p14"/>
          <p:cNvGraphicFramePr/>
          <p:nvPr/>
        </p:nvGraphicFramePr>
        <p:xfrm>
          <a:off x="536356" y="3825100"/>
          <a:ext cx="3000000" cy="3000000"/>
        </p:xfrm>
        <a:graphic>
          <a:graphicData uri="http://schemas.openxmlformats.org/drawingml/2006/table">
            <a:tbl>
              <a:tblPr>
                <a:noFill/>
                <a:tableStyleId>{E9760331-9B73-4944-82C7-FAF48095AA2A}</a:tableStyleId>
              </a:tblPr>
              <a:tblGrid>
                <a:gridCol w="6786675"/>
              </a:tblGrid>
              <a:tr h="916925">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Source: Andrew Jackson. “Annual Message to Congress,” December 6, 1830.</a:t>
                      </a:r>
                      <a:endParaRPr sz="1500">
                        <a:solidFill>
                          <a:schemeClr val="dk1"/>
                        </a:solidFill>
                        <a:latin typeface="Inter"/>
                        <a:ea typeface="Inter"/>
                        <a:cs typeface="Inter"/>
                        <a:sym typeface="Inter"/>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477625">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It gives me pleasure to announce to Congress that the benevolent policy of the Government, steadily pursued for nearly thirty years, in relation to the removal of the Indians beyond the white settlements is approaching to a happy consummation.</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consequences of a speedy removal will be important to the United States, to individual States, and to the Indians themselves... It will place a dense and civilized population in large tracts of country now occupied by a few savage hunters… It will separate the Indians from immediate contact with settlements of whites; free them from the power of the States; enable them to pursue happiness in their own way and under their own rude institutions; will retard the progress of decay, which is lessening their numbers, and perhaps cause them gradually, under the protection of the Government and through the influence of good counsels, to cast off their savage habits and become an interesting, civilized, and Christian community.</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Rightly considered, the policy of the General Government toward the red man is not only liberal, but generous… To save him from… utter annihilation, the General Government kindly offers him a new home, and proposes to pay the whole expense of his removal and settlement.</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txBody>
                  <a:tcPr marT="95800" marB="95800" marR="97175" marL="97175">
                    <a:lnL cap="flat" cmpd="sng" w="12700">
                      <a:solidFill>
                        <a:srgbClr val="FFFFFF"/>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0" name="Google Shape;80;p15"/>
          <p:cNvSpPr txBox="1"/>
          <p:nvPr/>
        </p:nvSpPr>
        <p:spPr>
          <a:xfrm>
            <a:off x="475400" y="915375"/>
            <a:ext cx="6821700" cy="42648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effects of westward expansion on American Indians.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Westward expansion by the United States forced American Indians out of their homelands against their will.</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Westward expansion by the United States demonstrated the beliefs of white supremacy held by many in American government.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Westward expansion by the United States allowed for new and productive relations between American Indians and white settlers.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Westward expansion by the United States separated American Indian communities from white settler communities.</a:t>
            </a:r>
            <a:endParaRPr sz="1500">
              <a:solidFill>
                <a:schemeClr val="dk1"/>
              </a:solidFill>
              <a:highlight>
                <a:schemeClr val="lt1"/>
              </a:highlight>
              <a:latin typeface="Inter"/>
              <a:ea typeface="Inter"/>
              <a:cs typeface="Inter"/>
              <a:sym typeface="Inter"/>
            </a:endParaRPr>
          </a:p>
        </p:txBody>
      </p:sp>
      <p:sp>
        <p:nvSpPr>
          <p:cNvPr id="81" name="Google Shape;81;p15"/>
          <p:cNvSpPr txBox="1"/>
          <p:nvPr/>
        </p:nvSpPr>
        <p:spPr>
          <a:xfrm>
            <a:off x="475400" y="5377926"/>
            <a:ext cx="6821700" cy="36000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a more significant effect of westward expansion on American Indians. Cite evidence.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438800" y="5119825"/>
            <a:ext cx="6894900" cy="42285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a more significant effect of westward expansion on American Indians. Cite evidence.</a:t>
            </a:r>
            <a:endParaRPr sz="1500">
              <a:solidFill>
                <a:schemeClr val="dk1"/>
              </a:solidFill>
              <a:latin typeface="Inter"/>
              <a:ea typeface="Inter"/>
              <a:cs typeface="Inter"/>
              <a:sym typeface="Inter"/>
            </a:endParaRPr>
          </a:p>
          <a:p>
            <a:pPr indent="457200" lvl="0" marL="0" rtl="0" algn="l">
              <a:spcBef>
                <a:spcPts val="0"/>
              </a:spcBef>
              <a:spcAft>
                <a:spcPts val="0"/>
              </a:spcAft>
              <a:buClr>
                <a:schemeClr val="dk1"/>
              </a:buClr>
              <a:buSzPts val="1200"/>
              <a:buFont typeface="Arial"/>
              <a:buNone/>
            </a:pPr>
            <a:r>
              <a:rPr b="1" lang="en" sz="1500">
                <a:solidFill>
                  <a:schemeClr val="accent1"/>
                </a:solidFill>
                <a:latin typeface="Inter"/>
                <a:ea typeface="Inter"/>
                <a:cs typeface="Inter"/>
                <a:sym typeface="Inter"/>
              </a:rPr>
              <a:t>Based on this historical context and primary source provided, Choice A and Choice D are clear effects of westward expansion on American Indians. (Choice B is a true statement, but it relates to American government and not effects on American Indians). However, when looking at the historical context and primary source, Choice A is a more significant effect. The historical context directly notes that American Indians were “forcibly” relocated so that white settlers could live on those lands. Then, in Andrew Jackson’s speech, he calls the “removal” of American Indians a “policy,” implying that it was the government’s decision, not Americans Indians. He also states that the government “kindly offers” American Indians “a new home” once again implying that removal was the government’s decision, not American Indians.</a:t>
            </a:r>
            <a:endParaRPr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p:txBody>
      </p:sp>
      <p:sp>
        <p:nvSpPr>
          <p:cNvPr id="87" name="Google Shape;87;p16"/>
          <p:cNvSpPr txBox="1"/>
          <p:nvPr/>
        </p:nvSpPr>
        <p:spPr>
          <a:xfrm>
            <a:off x="457750" y="720600"/>
            <a:ext cx="6801000" cy="44748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effects of westward expansion on American Indians.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Westward expansion by the United States forced American Indians out of their homelands against their will. </a:t>
            </a: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Westward expansion by the United States demonstrated the beliefs of white supremacy held by many in American government. </a:t>
            </a:r>
            <a:r>
              <a:rPr b="1" lang="en" sz="1500">
                <a:solidFill>
                  <a:schemeClr val="lt1"/>
                </a:solidFill>
                <a:highlight>
                  <a:schemeClr val="accent1"/>
                </a:highlight>
                <a:latin typeface="Inter"/>
                <a:ea typeface="Inter"/>
                <a:cs typeface="Inter"/>
                <a:sym typeface="Inter"/>
              </a:rPr>
              <a:t>(1 point)</a:t>
            </a:r>
            <a:endParaRPr b="1" sz="15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Westward expansion by the United States allowed for new and productive relations between American Indians and white settlers.</a:t>
            </a:r>
            <a:endParaRPr sz="1500">
              <a:solidFill>
                <a:schemeClr val="dk1"/>
              </a:solidFill>
              <a:highlight>
                <a:schemeClr val="lt1"/>
              </a:highlight>
              <a:latin typeface="Inter"/>
              <a:ea typeface="Inter"/>
              <a:cs typeface="Inter"/>
              <a:sym typeface="Inter"/>
            </a:endParaRPr>
          </a:p>
          <a:p>
            <a:pPr indent="482600" lvl="0" marL="482600" rtl="0" algn="l">
              <a:spcBef>
                <a:spcPts val="0"/>
              </a:spcBef>
              <a:spcAft>
                <a:spcPts val="0"/>
              </a:spcAft>
              <a:buNone/>
            </a:pPr>
            <a:r>
              <a:rPr b="1" lang="en" sz="1500">
                <a:solidFill>
                  <a:schemeClr val="lt1"/>
                </a:solidFill>
                <a:highlight>
                  <a:schemeClr val="accent1"/>
                </a:highlight>
                <a:latin typeface="Inter"/>
                <a:ea typeface="Inter"/>
                <a:cs typeface="Inter"/>
                <a:sym typeface="Inter"/>
              </a:rPr>
              <a:t>(0 points)</a:t>
            </a:r>
            <a:endParaRPr b="1" sz="1500">
              <a:solidFill>
                <a:schemeClr val="lt1"/>
              </a:solidFill>
              <a:highlight>
                <a:schemeClr val="accen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Westward expansion by the United States separated American Indian communities from white settler communities. </a:t>
            </a: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482600" rtl="0" algn="l">
              <a:spcBef>
                <a:spcPts val="0"/>
              </a:spcBef>
              <a:spcAft>
                <a:spcPts val="0"/>
              </a:spcAft>
              <a:buNone/>
            </a:pPr>
            <a:r>
              <a:t/>
            </a:r>
            <a:endParaRPr b="1" sz="1500">
              <a:solidFill>
                <a:schemeClr val="lt1"/>
              </a:solidFill>
              <a:highlight>
                <a:schemeClr val="accent1"/>
              </a:highlight>
              <a:latin typeface="Inter"/>
              <a:ea typeface="Inter"/>
              <a:cs typeface="Inter"/>
              <a:sym typeface="Inter"/>
            </a:endParaRPr>
          </a:p>
        </p:txBody>
      </p:sp>
      <p:sp>
        <p:nvSpPr>
          <p:cNvPr id="88" name="Google Shape;88;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Teacher Key for Formative Assessment: Causation</a:t>
            </a:r>
            <a:endParaRPr sz="1900">
              <a:latin typeface="Halant"/>
              <a:ea typeface="Halant"/>
              <a:cs typeface="Halant"/>
              <a:sym typeface="Halant"/>
            </a:endParaRPr>
          </a:p>
        </p:txBody>
      </p:sp>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7"/>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97" name="Google Shape;97;p17"/>
          <p:cNvGraphicFramePr/>
          <p:nvPr/>
        </p:nvGraphicFramePr>
        <p:xfrm>
          <a:off x="969478" y="1521929"/>
          <a:ext cx="3000000" cy="3000000"/>
        </p:xfrm>
        <a:graphic>
          <a:graphicData uri="http://schemas.openxmlformats.org/drawingml/2006/table">
            <a:tbl>
              <a:tblPr>
                <a:noFill/>
                <a:tableStyleId>{C5C3578C-C6C6-41FC-A8FF-80EB22D20904}</a:tableStyleId>
              </a:tblPr>
              <a:tblGrid>
                <a:gridCol w="1466100"/>
                <a:gridCol w="1466100"/>
                <a:gridCol w="1466100"/>
                <a:gridCol w="1466100"/>
              </a:tblGrid>
              <a:tr h="503450">
                <a:tc>
                  <a:txBody>
                    <a:bodyPr/>
                    <a:lstStyle/>
                    <a:p>
                      <a:pPr indent="0" lvl="0" marL="0" rtl="0" algn="l">
                        <a:spcBef>
                          <a:spcPts val="0"/>
                        </a:spcBef>
                        <a:spcAft>
                          <a:spcPts val="0"/>
                        </a:spcAft>
                        <a:buNone/>
                      </a:pPr>
                      <a:r>
                        <a:rPr b="1" lang="en" sz="1500">
                          <a:latin typeface="Inter"/>
                          <a:ea typeface="Inter"/>
                          <a:cs typeface="Inter"/>
                          <a:sym typeface="Inter"/>
                        </a:rPr>
                        <a:t>Choice 1</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 or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90225">
                <a:tc>
                  <a:txBody>
                    <a:bodyPr/>
                    <a:lstStyle/>
                    <a:p>
                      <a:pPr indent="0" lvl="0" marL="0" rtl="0" algn="l">
                        <a:spcBef>
                          <a:spcPts val="0"/>
                        </a:spcBef>
                        <a:spcAft>
                          <a:spcPts val="0"/>
                        </a:spcAft>
                        <a:buNone/>
                      </a:pPr>
                      <a:r>
                        <a:rPr b="1" lang="en" sz="1500">
                          <a:latin typeface="Inter"/>
                          <a:ea typeface="Inter"/>
                          <a:cs typeface="Inter"/>
                          <a:sym typeface="Inter"/>
                        </a:rPr>
                        <a:t>Choice 2</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 or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4</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8" name="Google Shape;98;p17"/>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More Significant Effect</a:t>
            </a:r>
            <a:endParaRPr b="1" sz="1900">
              <a:solidFill>
                <a:schemeClr val="dk1"/>
              </a:solidFill>
              <a:latin typeface="Plus Jakarta Sans"/>
              <a:ea typeface="Plus Jakarta Sans"/>
              <a:cs typeface="Plus Jakarta Sans"/>
              <a:sym typeface="Plus Jakarta Sans"/>
            </a:endParaRPr>
          </a:p>
        </p:txBody>
      </p:sp>
      <p:graphicFrame>
        <p:nvGraphicFramePr>
          <p:cNvPr id="99" name="Google Shape;99;p17"/>
          <p:cNvGraphicFramePr/>
          <p:nvPr/>
        </p:nvGraphicFramePr>
        <p:xfrm>
          <a:off x="559991" y="4439260"/>
          <a:ext cx="3000000" cy="3000000"/>
        </p:xfrm>
        <a:graphic>
          <a:graphicData uri="http://schemas.openxmlformats.org/drawingml/2006/table">
            <a:tbl>
              <a:tblPr>
                <a:noFill/>
                <a:tableStyleId>{C5C3578C-C6C6-41FC-A8FF-80EB22D20904}</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latin typeface="Inter"/>
                          <a:ea typeface="Inter"/>
                          <a:cs typeface="Inter"/>
                          <a:sym typeface="Inter"/>
                        </a:rPr>
                        <a:t>Student identifies one choice as a more significant effect and cites clear evidence from both the historical context and primary source to justify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does not identify one choice as more significant. Student either misunderstood question or did not attempt to answer it.</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00" name="Google Shape;100;p1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______/7</a:t>
            </a:r>
            <a:endParaRPr b="1" sz="1900">
              <a:solidFill>
                <a:schemeClr val="dk1"/>
              </a:solidFill>
              <a:highlight>
                <a:schemeClr val="lt1"/>
              </a:highlight>
              <a:latin typeface="Inter"/>
              <a:ea typeface="Inter"/>
              <a:cs typeface="Inter"/>
              <a:sym typeface="Inter"/>
            </a:endParaRPr>
          </a:p>
        </p:txBody>
      </p:sp>
      <p:sp>
        <p:nvSpPr>
          <p:cNvPr id="101" name="Google Shape;101;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a:t>
            </a:r>
            <a:r>
              <a:rPr lang="en" sz="1900">
                <a:latin typeface="Halant"/>
                <a:ea typeface="Halant"/>
                <a:cs typeface="Halant"/>
                <a:sym typeface="Halant"/>
              </a:rPr>
              <a:t> for Formative Assessment: Causation</a:t>
            </a:r>
            <a:endParaRPr sz="1900">
              <a:latin typeface="Halant"/>
              <a:ea typeface="Halant"/>
              <a:cs typeface="Halant"/>
              <a:sym typeface="Halant"/>
            </a:endParaRPr>
          </a:p>
        </p:txBody>
      </p:sp>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